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71" r:id="rId3"/>
    <p:sldId id="374" r:id="rId4"/>
    <p:sldId id="373" r:id="rId5"/>
    <p:sldId id="379" r:id="rId6"/>
    <p:sldId id="377" r:id="rId7"/>
    <p:sldId id="3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TORIA, Marco Antonio De Avila" initials="vitoria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09" autoAdjust="0"/>
  </p:normalViewPr>
  <p:slideViewPr>
    <p:cSldViewPr>
      <p:cViewPr>
        <p:scale>
          <a:sx n="57" d="100"/>
          <a:sy n="57" d="100"/>
        </p:scale>
        <p:origin x="-13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76AAA-36E8-4161-9E9B-A73B93D9FC65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A54F1-4BF3-4875-B2B6-EC61657D6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3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D4A73-329E-4ADA-9654-F5435DB1138C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0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09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9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5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0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8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0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3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1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532D-FF90-4944-90E7-3CDF823F2F0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F7C3-992F-49EF-AD8E-C20D1D4F3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6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619213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KENYA  </a:t>
            </a:r>
            <a:r>
              <a:rPr lang="fr-FR" sz="4000" b="1" dirty="0"/>
              <a:t/>
            </a:r>
            <a:br>
              <a:rPr lang="fr-FR" sz="4000" b="1" dirty="0"/>
            </a:b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7084375" cy="1712555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Evelyn Muthoni Karanja </a:t>
            </a:r>
          </a:p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AIDS 2018</a:t>
            </a:r>
          </a:p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ARV guidelines satellite</a:t>
            </a:r>
          </a:p>
          <a:p>
            <a:pPr algn="ctr"/>
            <a:r>
              <a:rPr lang="en-GB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 July 2018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071" y="5877273"/>
            <a:ext cx="2264325" cy="73634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683568" y="4293096"/>
            <a:ext cx="813690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b="1" dirty="0" smtClean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 descr="AIDS 20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81678"/>
            <a:ext cx="2808312" cy="99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5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301625" y="6197600"/>
            <a:ext cx="3978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9pPr>
          </a:lstStyle>
          <a:p>
            <a:r>
              <a:rPr lang="en-GB" altLang="en-US" sz="1400" i="0">
                <a:solidFill>
                  <a:srgbClr val="FFFFFF"/>
                </a:solidFill>
                <a:latin typeface="Calibri" pitchFamily="34" charset="0"/>
                <a:ea typeface="ヒラギノ角ゴ Pro W3"/>
                <a:cs typeface="Calibri" pitchFamily="34" charset="0"/>
              </a:rPr>
              <a:t>Ford et al, AIDS 2018; Rosen et al Plos Med 2016</a:t>
            </a:r>
            <a:endParaRPr lang="en-US" altLang="en-US" sz="1400" i="0">
              <a:solidFill>
                <a:srgbClr val="FFFFFF"/>
              </a:solidFill>
              <a:latin typeface="Calibri" pitchFamily="34" charset="0"/>
              <a:ea typeface="ヒラギノ角ゴ Pro W3"/>
              <a:cs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17" y="6093300"/>
            <a:ext cx="1807624" cy="5878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Lessons from early adoption of DTG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4929411"/>
          </a:xfrm>
        </p:spPr>
        <p:txBody>
          <a:bodyPr/>
          <a:lstStyle/>
          <a:p>
            <a:r>
              <a:rPr lang="en-US" dirty="0"/>
              <a:t>Aligning clinical decisions to supply chain realities as the country transitions to new ARV products</a:t>
            </a:r>
          </a:p>
          <a:p>
            <a:r>
              <a:rPr lang="en-US" dirty="0"/>
              <a:t>Phased approach in “few facilities; few patients” introducing new ARV products</a:t>
            </a:r>
          </a:p>
          <a:p>
            <a:r>
              <a:rPr lang="en-US" dirty="0"/>
              <a:t>Program data on acceptability, adverse drug reactions, treatment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851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301625" y="6197600"/>
            <a:ext cx="3978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9pPr>
          </a:lstStyle>
          <a:p>
            <a:r>
              <a:rPr lang="en-GB" altLang="en-US" sz="1400" i="0">
                <a:solidFill>
                  <a:srgbClr val="FFFFFF"/>
                </a:solidFill>
                <a:latin typeface="Calibri" pitchFamily="34" charset="0"/>
                <a:ea typeface="ヒラギノ角ゴ Pro W3"/>
                <a:cs typeface="Calibri" pitchFamily="34" charset="0"/>
              </a:rPr>
              <a:t>Ford et al, AIDS 2018; Rosen et al Plos Med 2016</a:t>
            </a:r>
            <a:endParaRPr lang="en-US" altLang="en-US" sz="1400" i="0">
              <a:solidFill>
                <a:srgbClr val="FFFFFF"/>
              </a:solidFill>
              <a:latin typeface="Calibri" pitchFamily="34" charset="0"/>
              <a:ea typeface="ヒラギノ角ゴ Pro W3"/>
              <a:cs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17" y="6093300"/>
            <a:ext cx="1807624" cy="5878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Lessons from early adoption of DTG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en-US" dirty="0"/>
              <a:t>Involving the PLHIV and their representatives in decision making</a:t>
            </a:r>
          </a:p>
          <a:p>
            <a:r>
              <a:rPr lang="en-US" dirty="0" smtClean="0"/>
              <a:t>Strengthening </a:t>
            </a:r>
            <a:r>
              <a:rPr lang="en-US" dirty="0"/>
              <a:t>the pharmacovigilance systems</a:t>
            </a:r>
          </a:p>
          <a:p>
            <a:r>
              <a:rPr lang="en-US" dirty="0"/>
              <a:t>Capacity building of service providers key in early adoption of a new drug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176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9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301625" y="6197600"/>
            <a:ext cx="3978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9pPr>
          </a:lstStyle>
          <a:p>
            <a:r>
              <a:rPr lang="en-GB" altLang="en-US" sz="1400" i="0">
                <a:solidFill>
                  <a:srgbClr val="FFFFFF"/>
                </a:solidFill>
                <a:latin typeface="Calibri" pitchFamily="34" charset="0"/>
                <a:ea typeface="ヒラギノ角ゴ Pro W3"/>
                <a:cs typeface="Calibri" pitchFamily="34" charset="0"/>
              </a:rPr>
              <a:t>Ford et al, AIDS 2018; Rosen et al Plos Med 2016</a:t>
            </a:r>
            <a:endParaRPr lang="en-US" altLang="en-US" sz="1400" i="0">
              <a:solidFill>
                <a:srgbClr val="FFFFFF"/>
              </a:solidFill>
              <a:latin typeface="Calibri" pitchFamily="34" charset="0"/>
              <a:ea typeface="ヒラギノ角ゴ Pro W3"/>
              <a:cs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17" y="6093300"/>
            <a:ext cx="1807624" cy="5878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How Kenya addressed signal of risk / data assessments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891682"/>
          </a:xfrm>
        </p:spPr>
        <p:txBody>
          <a:bodyPr/>
          <a:lstStyle/>
          <a:p>
            <a:r>
              <a:rPr lang="en-US" dirty="0"/>
              <a:t>Oversight from a multi- agency Core working group to guide program response</a:t>
            </a:r>
          </a:p>
          <a:p>
            <a:r>
              <a:rPr lang="en-US" dirty="0"/>
              <a:t>Risk communication materials for PLHIV and HCWs developed </a:t>
            </a:r>
          </a:p>
          <a:p>
            <a:r>
              <a:rPr lang="en-US" dirty="0"/>
              <a:t>Case based management package to support clinical decisions on DTG</a:t>
            </a:r>
          </a:p>
          <a:p>
            <a:r>
              <a:rPr lang="en-US" dirty="0"/>
              <a:t>Rapid assessment on DTG use in the 24 phase in facilities conducted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176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301625" y="6197600"/>
            <a:ext cx="3978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9pPr>
          </a:lstStyle>
          <a:p>
            <a:r>
              <a:rPr lang="en-GB" altLang="en-US" sz="1400" i="0">
                <a:solidFill>
                  <a:srgbClr val="FFFFFF"/>
                </a:solidFill>
                <a:latin typeface="Calibri" pitchFamily="34" charset="0"/>
                <a:ea typeface="ヒラギノ角ゴ Pro W3"/>
                <a:cs typeface="Calibri" pitchFamily="34" charset="0"/>
              </a:rPr>
              <a:t>Ford et al, AIDS 2018; Rosen et al Plos Med 2016</a:t>
            </a:r>
            <a:endParaRPr lang="en-US" altLang="en-US" sz="1400" i="0">
              <a:solidFill>
                <a:srgbClr val="FFFFFF"/>
              </a:solidFill>
              <a:latin typeface="Calibri" pitchFamily="34" charset="0"/>
              <a:ea typeface="ヒラギノ角ゴ Pro W3"/>
              <a:cs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17" y="6093300"/>
            <a:ext cx="1807624" cy="5878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469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KENYA’S BACKGROUND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25658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11560" y="3933056"/>
            <a:ext cx="7920880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859" y="396947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2017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86434" y="3986480"/>
            <a:ext cx="112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May 2018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86313" y="3969472"/>
            <a:ext cx="1126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May 2019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09167" y="393261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July 18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835471" y="388067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Aug 18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578425" y="393146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Oct 18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60220" y="4987231"/>
            <a:ext cx="2605421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International Advisories:</a:t>
            </a:r>
          </a:p>
          <a:p>
            <a:pPr algn="ctr"/>
            <a:r>
              <a:rPr lang="en-GB" dirty="0" smtClean="0"/>
              <a:t>Potential Safety Concerns</a:t>
            </a:r>
          </a:p>
          <a:p>
            <a:pPr algn="ctr"/>
            <a:r>
              <a:rPr lang="en-GB" dirty="0" smtClean="0"/>
              <a:t>In Pregnancy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625" y="2589975"/>
            <a:ext cx="1246039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Launch of</a:t>
            </a:r>
          </a:p>
          <a:p>
            <a:pPr algn="ctr"/>
            <a:r>
              <a:rPr lang="en-GB" dirty="0" smtClean="0"/>
              <a:t>DTG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647792" y="2022596"/>
            <a:ext cx="260542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Rapid Assessment (2/52);</a:t>
            </a:r>
            <a:br>
              <a:rPr lang="en-GB" dirty="0" smtClean="0"/>
            </a:br>
            <a:r>
              <a:rPr lang="en-GB" dirty="0" smtClean="0"/>
              <a:t>Cross section</a:t>
            </a:r>
          </a:p>
          <a:p>
            <a:pPr algn="ctr"/>
            <a:r>
              <a:rPr lang="en-GB" dirty="0" smtClean="0"/>
              <a:t>Retrospective and Prospective</a:t>
            </a:r>
            <a:r>
              <a:rPr lang="en-GB" dirty="0"/>
              <a:t> </a:t>
            </a:r>
            <a:r>
              <a:rPr lang="en-GB" dirty="0" smtClean="0"/>
              <a:t>study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81439" y="5017416"/>
            <a:ext cx="2605421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Release and dissemination of National ARV Guidelines</a:t>
            </a:r>
          </a:p>
        </p:txBody>
      </p:sp>
      <p:cxnSp>
        <p:nvCxnSpPr>
          <p:cNvPr id="22" name="Straight Connector 21"/>
          <p:cNvCxnSpPr>
            <a:endCxn id="14" idx="0"/>
          </p:cNvCxnSpPr>
          <p:nvPr/>
        </p:nvCxnSpPr>
        <p:spPr>
          <a:xfrm>
            <a:off x="3921299" y="3217144"/>
            <a:ext cx="1" cy="71547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77733" y="2636081"/>
            <a:ext cx="0" cy="129538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1" idx="0"/>
          </p:cNvCxnSpPr>
          <p:nvPr/>
        </p:nvCxnSpPr>
        <p:spPr>
          <a:xfrm>
            <a:off x="2262931" y="4355812"/>
            <a:ext cx="0" cy="63141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53213" y="4355812"/>
            <a:ext cx="0" cy="6616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21299" y="3305738"/>
            <a:ext cx="0" cy="52797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0" idx="0"/>
          </p:cNvCxnSpPr>
          <p:nvPr/>
        </p:nvCxnSpPr>
        <p:spPr>
          <a:xfrm>
            <a:off x="645230" y="3217144"/>
            <a:ext cx="1" cy="75232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3"/>
          </p:cNvCxnSpPr>
          <p:nvPr/>
        </p:nvCxnSpPr>
        <p:spPr>
          <a:xfrm>
            <a:off x="5253213" y="2622761"/>
            <a:ext cx="1724520" cy="1332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3207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Future approaches on the role of DTG in Kenya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Revision and dissemination of the 2018 Treatment Guidelines – TLE and TLD as first line</a:t>
            </a:r>
          </a:p>
          <a:p>
            <a:r>
              <a:rPr lang="en-US" dirty="0"/>
              <a:t>Strengthening RH/HIV integration</a:t>
            </a:r>
          </a:p>
          <a:p>
            <a:r>
              <a:rPr lang="en-US" dirty="0"/>
              <a:t>Scale up pre-conception care and pregnancy intention assessment in routine services</a:t>
            </a:r>
          </a:p>
          <a:p>
            <a:r>
              <a:rPr lang="en-US" dirty="0"/>
              <a:t>Rapid surveillance of outcomes among women exposed to DTG vs EFV </a:t>
            </a:r>
            <a:r>
              <a:rPr lang="en-US" dirty="0" err="1"/>
              <a:t>peri-conceptionally</a:t>
            </a:r>
            <a:endParaRPr lang="en-US" dirty="0"/>
          </a:p>
          <a:p>
            <a:r>
              <a:rPr lang="en-US" dirty="0"/>
              <a:t>Active adverse drug reaction surveillance and reporting for new ARV products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72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301625" y="6197600"/>
            <a:ext cx="3978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990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9900"/>
                </a:solidFill>
                <a:latin typeface="Book Antiqua" pitchFamily="18" charset="0"/>
              </a:defRPr>
            </a:lvl9pPr>
          </a:lstStyle>
          <a:p>
            <a:r>
              <a:rPr lang="en-GB" altLang="en-US" sz="1400" i="0">
                <a:solidFill>
                  <a:srgbClr val="FFFFFF"/>
                </a:solidFill>
                <a:latin typeface="Calibri" pitchFamily="34" charset="0"/>
                <a:ea typeface="ヒラギノ角ゴ Pro W3"/>
                <a:cs typeface="Calibri" pitchFamily="34" charset="0"/>
              </a:rPr>
              <a:t>Ford et al, AIDS 2018; Rosen et al Plos Med 2016</a:t>
            </a:r>
            <a:endParaRPr lang="en-US" altLang="en-US" sz="1400" i="0">
              <a:solidFill>
                <a:srgbClr val="FFFFFF"/>
              </a:solidFill>
              <a:latin typeface="Calibri" pitchFamily="34" charset="0"/>
              <a:ea typeface="ヒラギノ角ゴ Pro W3"/>
              <a:cs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17" y="6093300"/>
            <a:ext cx="1807624" cy="58783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8993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ACKNOWLEDGEMENTS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1256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00808"/>
            <a:ext cx="2990919" cy="21946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16" y="4648070"/>
            <a:ext cx="4677116" cy="1229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6" y="4302393"/>
            <a:ext cx="3240024" cy="2161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22" y="1556792"/>
            <a:ext cx="2724806" cy="228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109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307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KENYA   </vt:lpstr>
      <vt:lpstr>Lessons from early adoption of DTG</vt:lpstr>
      <vt:lpstr>Lessons from early adoption of DTG</vt:lpstr>
      <vt:lpstr>How Kenya addressed signal of risk / data assessments</vt:lpstr>
      <vt:lpstr>KENYA’S BACKGROUND </vt:lpstr>
      <vt:lpstr>Future approaches on the role of DTG in Kenya</vt:lpstr>
      <vt:lpstr>ACKNOWLEDGEMENTS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 Dr. Karanja Muthoni.</dc:creator>
  <cp:lastModifiedBy>DOHERTY, Meg</cp:lastModifiedBy>
  <cp:revision>170</cp:revision>
  <dcterms:created xsi:type="dcterms:W3CDTF">2017-12-04T10:55:28Z</dcterms:created>
  <dcterms:modified xsi:type="dcterms:W3CDTF">2018-07-23T08:42:41Z</dcterms:modified>
</cp:coreProperties>
</file>